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0" r:id="rId7"/>
    <p:sldId id="262" r:id="rId8"/>
    <p:sldId id="263" r:id="rId9"/>
    <p:sldId id="264" r:id="rId10"/>
    <p:sldId id="265" r:id="rId11"/>
    <p:sldId id="266" r:id="rId12"/>
    <p:sldId id="267" r:id="rId13"/>
    <p:sldId id="268" r:id="rId14"/>
    <p:sldId id="269"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6780E6-DFD8-4D86-99E5-DAD0810522C1}" type="datetimeFigureOut">
              <a:rPr lang="en-US" smtClean="0"/>
              <a:t>9/30/2014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A74748-816A-4973-A50D-31419BE7B5E7}" type="slidenum">
              <a:rPr lang="en-US" smtClean="0"/>
              <a:t>‹#›</a:t>
            </a:fld>
            <a:endParaRPr lang="en-US" dirty="0"/>
          </a:p>
        </p:txBody>
      </p:sp>
    </p:spTree>
    <p:extLst>
      <p:ext uri="{BB962C8B-B14F-4D97-AF65-F5344CB8AC3E}">
        <p14:creationId xmlns:p14="http://schemas.microsoft.com/office/powerpoint/2010/main" val="2370487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6780E6-DFD8-4D86-99E5-DAD0810522C1}" type="datetimeFigureOut">
              <a:rPr lang="en-US" smtClean="0"/>
              <a:t>9/30/2014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A74748-816A-4973-A50D-31419BE7B5E7}" type="slidenum">
              <a:rPr lang="en-US" smtClean="0"/>
              <a:t>‹#›</a:t>
            </a:fld>
            <a:endParaRPr lang="en-US" dirty="0"/>
          </a:p>
        </p:txBody>
      </p:sp>
    </p:spTree>
    <p:extLst>
      <p:ext uri="{BB962C8B-B14F-4D97-AF65-F5344CB8AC3E}">
        <p14:creationId xmlns:p14="http://schemas.microsoft.com/office/powerpoint/2010/main" val="3389853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6780E6-DFD8-4D86-99E5-DAD0810522C1}" type="datetimeFigureOut">
              <a:rPr lang="en-US" smtClean="0"/>
              <a:t>9/30/2014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A74748-816A-4973-A50D-31419BE7B5E7}" type="slidenum">
              <a:rPr lang="en-US" smtClean="0"/>
              <a:t>‹#›</a:t>
            </a:fld>
            <a:endParaRPr lang="en-US" dirty="0"/>
          </a:p>
        </p:txBody>
      </p:sp>
    </p:spTree>
    <p:extLst>
      <p:ext uri="{BB962C8B-B14F-4D97-AF65-F5344CB8AC3E}">
        <p14:creationId xmlns:p14="http://schemas.microsoft.com/office/powerpoint/2010/main" val="3340910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6780E6-DFD8-4D86-99E5-DAD0810522C1}" type="datetimeFigureOut">
              <a:rPr lang="en-US" smtClean="0"/>
              <a:t>9/30/2014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A74748-816A-4973-A50D-31419BE7B5E7}" type="slidenum">
              <a:rPr lang="en-US" smtClean="0"/>
              <a:t>‹#›</a:t>
            </a:fld>
            <a:endParaRPr lang="en-US" dirty="0"/>
          </a:p>
        </p:txBody>
      </p:sp>
    </p:spTree>
    <p:extLst>
      <p:ext uri="{BB962C8B-B14F-4D97-AF65-F5344CB8AC3E}">
        <p14:creationId xmlns:p14="http://schemas.microsoft.com/office/powerpoint/2010/main" val="3132773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6780E6-DFD8-4D86-99E5-DAD0810522C1}" type="datetimeFigureOut">
              <a:rPr lang="en-US" smtClean="0"/>
              <a:t>9/30/2014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A74748-816A-4973-A50D-31419BE7B5E7}" type="slidenum">
              <a:rPr lang="en-US" smtClean="0"/>
              <a:t>‹#›</a:t>
            </a:fld>
            <a:endParaRPr lang="en-US" dirty="0"/>
          </a:p>
        </p:txBody>
      </p:sp>
    </p:spTree>
    <p:extLst>
      <p:ext uri="{BB962C8B-B14F-4D97-AF65-F5344CB8AC3E}">
        <p14:creationId xmlns:p14="http://schemas.microsoft.com/office/powerpoint/2010/main" val="321769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6780E6-DFD8-4D86-99E5-DAD0810522C1}" type="datetimeFigureOut">
              <a:rPr lang="en-US" smtClean="0"/>
              <a:t>9/30/2014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A74748-816A-4973-A50D-31419BE7B5E7}" type="slidenum">
              <a:rPr lang="en-US" smtClean="0"/>
              <a:t>‹#›</a:t>
            </a:fld>
            <a:endParaRPr lang="en-US" dirty="0"/>
          </a:p>
        </p:txBody>
      </p:sp>
    </p:spTree>
    <p:extLst>
      <p:ext uri="{BB962C8B-B14F-4D97-AF65-F5344CB8AC3E}">
        <p14:creationId xmlns:p14="http://schemas.microsoft.com/office/powerpoint/2010/main" val="3186632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6780E6-DFD8-4D86-99E5-DAD0810522C1}" type="datetimeFigureOut">
              <a:rPr lang="en-US" smtClean="0"/>
              <a:t>9/30/2014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EA74748-816A-4973-A50D-31419BE7B5E7}" type="slidenum">
              <a:rPr lang="en-US" smtClean="0"/>
              <a:t>‹#›</a:t>
            </a:fld>
            <a:endParaRPr lang="en-US" dirty="0"/>
          </a:p>
        </p:txBody>
      </p:sp>
    </p:spTree>
    <p:extLst>
      <p:ext uri="{BB962C8B-B14F-4D97-AF65-F5344CB8AC3E}">
        <p14:creationId xmlns:p14="http://schemas.microsoft.com/office/powerpoint/2010/main" val="1864591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6780E6-DFD8-4D86-99E5-DAD0810522C1}" type="datetimeFigureOut">
              <a:rPr lang="en-US" smtClean="0"/>
              <a:t>9/30/2014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EA74748-816A-4973-A50D-31419BE7B5E7}" type="slidenum">
              <a:rPr lang="en-US" smtClean="0"/>
              <a:t>‹#›</a:t>
            </a:fld>
            <a:endParaRPr lang="en-US" dirty="0"/>
          </a:p>
        </p:txBody>
      </p:sp>
    </p:spTree>
    <p:extLst>
      <p:ext uri="{BB962C8B-B14F-4D97-AF65-F5344CB8AC3E}">
        <p14:creationId xmlns:p14="http://schemas.microsoft.com/office/powerpoint/2010/main" val="326041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6780E6-DFD8-4D86-99E5-DAD0810522C1}" type="datetimeFigureOut">
              <a:rPr lang="en-US" smtClean="0"/>
              <a:t>9/30/2014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EA74748-816A-4973-A50D-31419BE7B5E7}" type="slidenum">
              <a:rPr lang="en-US" smtClean="0"/>
              <a:t>‹#›</a:t>
            </a:fld>
            <a:endParaRPr lang="en-US" dirty="0"/>
          </a:p>
        </p:txBody>
      </p:sp>
    </p:spTree>
    <p:extLst>
      <p:ext uri="{BB962C8B-B14F-4D97-AF65-F5344CB8AC3E}">
        <p14:creationId xmlns:p14="http://schemas.microsoft.com/office/powerpoint/2010/main" val="1913448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6780E6-DFD8-4D86-99E5-DAD0810522C1}" type="datetimeFigureOut">
              <a:rPr lang="en-US" smtClean="0"/>
              <a:t>9/30/2014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A74748-816A-4973-A50D-31419BE7B5E7}" type="slidenum">
              <a:rPr lang="en-US" smtClean="0"/>
              <a:t>‹#›</a:t>
            </a:fld>
            <a:endParaRPr lang="en-US" dirty="0"/>
          </a:p>
        </p:txBody>
      </p:sp>
    </p:spTree>
    <p:extLst>
      <p:ext uri="{BB962C8B-B14F-4D97-AF65-F5344CB8AC3E}">
        <p14:creationId xmlns:p14="http://schemas.microsoft.com/office/powerpoint/2010/main" val="3405151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6780E6-DFD8-4D86-99E5-DAD0810522C1}" type="datetimeFigureOut">
              <a:rPr lang="en-US" smtClean="0"/>
              <a:t>9/30/2014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A74748-816A-4973-A50D-31419BE7B5E7}" type="slidenum">
              <a:rPr lang="en-US" smtClean="0"/>
              <a:t>‹#›</a:t>
            </a:fld>
            <a:endParaRPr lang="en-US" dirty="0"/>
          </a:p>
        </p:txBody>
      </p:sp>
    </p:spTree>
    <p:extLst>
      <p:ext uri="{BB962C8B-B14F-4D97-AF65-F5344CB8AC3E}">
        <p14:creationId xmlns:p14="http://schemas.microsoft.com/office/powerpoint/2010/main" val="3629415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6780E6-DFD8-4D86-99E5-DAD0810522C1}" type="datetimeFigureOut">
              <a:rPr lang="en-US" smtClean="0"/>
              <a:t>9/30/2014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A74748-816A-4973-A50D-31419BE7B5E7}" type="slidenum">
              <a:rPr lang="en-US" smtClean="0"/>
              <a:t>‹#›</a:t>
            </a:fld>
            <a:endParaRPr lang="en-US" dirty="0"/>
          </a:p>
        </p:txBody>
      </p:sp>
    </p:spTree>
    <p:extLst>
      <p:ext uri="{BB962C8B-B14F-4D97-AF65-F5344CB8AC3E}">
        <p14:creationId xmlns:p14="http://schemas.microsoft.com/office/powerpoint/2010/main" val="39835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New Form Approval Process</a:t>
            </a:r>
            <a:endParaRPr lang="en-US" dirty="0"/>
          </a:p>
        </p:txBody>
      </p:sp>
    </p:spTree>
    <p:extLst>
      <p:ext uri="{BB962C8B-B14F-4D97-AF65-F5344CB8AC3E}">
        <p14:creationId xmlns:p14="http://schemas.microsoft.com/office/powerpoint/2010/main" val="1956364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Form Approval Conditions (Continued)</a:t>
            </a:r>
            <a:endParaRPr lang="en-US" dirty="0"/>
          </a:p>
        </p:txBody>
      </p:sp>
      <p:sp>
        <p:nvSpPr>
          <p:cNvPr id="3" name="Content Placeholder 2"/>
          <p:cNvSpPr>
            <a:spLocks noGrp="1"/>
          </p:cNvSpPr>
          <p:nvPr>
            <p:ph idx="1"/>
          </p:nvPr>
        </p:nvSpPr>
        <p:spPr/>
        <p:txBody>
          <a:bodyPr>
            <a:normAutofit fontScale="85000" lnSpcReduction="10000"/>
          </a:bodyPr>
          <a:lstStyle/>
          <a:p>
            <a:pPr marL="514350" indent="-514350">
              <a:buFont typeface="+mj-lt"/>
              <a:buAutoNum type="arabicPeriod" startAt="5"/>
            </a:pPr>
            <a:r>
              <a:rPr lang="en-US" dirty="0" smtClean="0"/>
              <a:t>Vendors shall provide documentation describing the operating system, the language of the source code, the name of the compiler used, and the structure of the data files to SBOA if requested for audit.</a:t>
            </a:r>
          </a:p>
          <a:p>
            <a:pPr marL="514350" indent="-514350">
              <a:buFont typeface="+mj-lt"/>
              <a:buAutoNum type="arabicPeriod" startAt="5"/>
            </a:pPr>
            <a:r>
              <a:rPr lang="en-US" dirty="0" smtClean="0"/>
              <a:t>Any receipts, checks, purchase orders, or other forms that require numbering shall be either pre-numbered by an outside printing supplier or numbered by the computer system with sufficient controls installed to prevent unauthorized generation of the form or duplication of numbers. </a:t>
            </a:r>
            <a:endParaRPr lang="en-US" dirty="0"/>
          </a:p>
        </p:txBody>
      </p:sp>
    </p:spTree>
    <p:extLst>
      <p:ext uri="{BB962C8B-B14F-4D97-AF65-F5344CB8AC3E}">
        <p14:creationId xmlns:p14="http://schemas.microsoft.com/office/powerpoint/2010/main" val="2144065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Form Approval Conditions (Continued)</a:t>
            </a:r>
            <a:endParaRPr lang="en-US" dirty="0"/>
          </a:p>
        </p:txBody>
      </p:sp>
      <p:sp>
        <p:nvSpPr>
          <p:cNvPr id="3" name="Content Placeholder 2"/>
          <p:cNvSpPr>
            <a:spLocks noGrp="1"/>
          </p:cNvSpPr>
          <p:nvPr>
            <p:ph idx="1"/>
          </p:nvPr>
        </p:nvSpPr>
        <p:spPr/>
        <p:txBody>
          <a:bodyPr/>
          <a:lstStyle/>
          <a:p>
            <a:pPr marL="514350" indent="-514350">
              <a:buFont typeface="+mj-lt"/>
              <a:buAutoNum type="arabicPeriod" startAt="7"/>
            </a:pPr>
            <a:r>
              <a:rPr lang="en-US" dirty="0" smtClean="0"/>
              <a:t>All receipts must be either in duplicate or recorded in a prescribed or approved register of receipts.</a:t>
            </a:r>
          </a:p>
          <a:p>
            <a:pPr marL="514350" indent="-514350">
              <a:buFont typeface="+mj-lt"/>
              <a:buAutoNum type="arabicPeriod" startAt="7"/>
            </a:pPr>
            <a:r>
              <a:rPr lang="en-US" dirty="0" smtClean="0"/>
              <a:t>All checks must be either in duplicate or recorded in a register of checks generated by the computer.</a:t>
            </a:r>
          </a:p>
          <a:p>
            <a:pPr marL="514350" indent="-514350">
              <a:buFont typeface="+mj-lt"/>
              <a:buAutoNum type="arabicPeriod" startAt="7"/>
            </a:pPr>
            <a:r>
              <a:rPr lang="en-US" dirty="0" smtClean="0"/>
              <a:t>Recap sheets for each deposit or deposit advices, will be maintained.</a:t>
            </a:r>
            <a:endParaRPr lang="en-US" dirty="0"/>
          </a:p>
        </p:txBody>
      </p:sp>
    </p:spTree>
    <p:extLst>
      <p:ext uri="{BB962C8B-B14F-4D97-AF65-F5344CB8AC3E}">
        <p14:creationId xmlns:p14="http://schemas.microsoft.com/office/powerpoint/2010/main" val="4262798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Form Approval Conditions (Continued)</a:t>
            </a:r>
            <a:endParaRPr lang="en-US" dirty="0"/>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startAt="10"/>
            </a:pPr>
            <a:r>
              <a:rPr lang="en-US" dirty="0" smtClean="0"/>
              <a:t>“ Installed </a:t>
            </a:r>
            <a:r>
              <a:rPr lang="en-US" smtClean="0"/>
              <a:t>by City/Town of _________ </a:t>
            </a:r>
            <a:r>
              <a:rPr lang="en-US" dirty="0" smtClean="0"/>
              <a:t>, (</a:t>
            </a:r>
            <a:r>
              <a:rPr lang="en-US" u="sng" dirty="0" smtClean="0"/>
              <a:t>Year</a:t>
            </a:r>
            <a:r>
              <a:rPr lang="en-US" dirty="0" smtClean="0"/>
              <a:t>)” shall be printed in the upper right corner for forms supplied by printers and, when practical, on those printed from the accounting system.  Upon installation of a new form, the form will be entered on a log for this purpose with the date of installation; and the name and number of the prescribed form replaced.  </a:t>
            </a:r>
            <a:r>
              <a:rPr lang="en-US" u="sng" dirty="0" smtClean="0"/>
              <a:t>The log must be available for audit</a:t>
            </a:r>
            <a:r>
              <a:rPr lang="en-US" dirty="0" smtClean="0"/>
              <a:t>.</a:t>
            </a:r>
            <a:endParaRPr lang="en-US" dirty="0"/>
          </a:p>
          <a:p>
            <a:pPr marL="514350" indent="-514350">
              <a:buFont typeface="+mj-lt"/>
              <a:buAutoNum type="arabicPeriod" startAt="10"/>
            </a:pPr>
            <a:endParaRPr lang="en-US" dirty="0"/>
          </a:p>
        </p:txBody>
      </p:sp>
    </p:spTree>
    <p:extLst>
      <p:ext uri="{BB962C8B-B14F-4D97-AF65-F5344CB8AC3E}">
        <p14:creationId xmlns:p14="http://schemas.microsoft.com/office/powerpoint/2010/main" val="680077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Form Approval Conditions (Continued)</a:t>
            </a:r>
            <a:endParaRPr lang="en-US" dirty="0"/>
          </a:p>
        </p:txBody>
      </p:sp>
      <p:sp>
        <p:nvSpPr>
          <p:cNvPr id="3" name="Content Placeholder 2"/>
          <p:cNvSpPr>
            <a:spLocks noGrp="1"/>
          </p:cNvSpPr>
          <p:nvPr>
            <p:ph idx="1"/>
          </p:nvPr>
        </p:nvSpPr>
        <p:spPr/>
        <p:txBody>
          <a:bodyPr/>
          <a:lstStyle/>
          <a:p>
            <a:pPr marL="514350" indent="-514350">
              <a:buFont typeface="+mj-lt"/>
              <a:buAutoNum type="arabicPeriod" startAt="11"/>
            </a:pPr>
            <a:r>
              <a:rPr lang="en-US" dirty="0" smtClean="0"/>
              <a:t> The city and town officials are responsible to ensure that forms and accounting systems installed comply with the Uniform Compliance Guidelines in the Manual and Cities and Towns Bulletin.  This includes ensuring that customization of the system done by the vendor for implementation is done in such a manner that the system remains compliant.</a:t>
            </a:r>
            <a:endParaRPr lang="en-US" dirty="0"/>
          </a:p>
        </p:txBody>
      </p:sp>
    </p:spTree>
    <p:extLst>
      <p:ext uri="{BB962C8B-B14F-4D97-AF65-F5344CB8AC3E}">
        <p14:creationId xmlns:p14="http://schemas.microsoft.com/office/powerpoint/2010/main" val="3428050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Form Approval Conditions (Continued)</a:t>
            </a:r>
            <a:endParaRPr lang="en-US" dirty="0"/>
          </a:p>
        </p:txBody>
      </p:sp>
      <p:sp>
        <p:nvSpPr>
          <p:cNvPr id="3" name="Content Placeholder 2"/>
          <p:cNvSpPr>
            <a:spLocks noGrp="1"/>
          </p:cNvSpPr>
          <p:nvPr>
            <p:ph idx="1"/>
          </p:nvPr>
        </p:nvSpPr>
        <p:spPr/>
        <p:txBody>
          <a:bodyPr/>
          <a:lstStyle/>
          <a:p>
            <a:pPr marL="514350" indent="-514350">
              <a:buFont typeface="+mj-lt"/>
              <a:buAutoNum type="arabicPeriod" startAt="12"/>
            </a:pPr>
            <a:r>
              <a:rPr lang="en-US" dirty="0" smtClean="0"/>
              <a:t> In the event a change is required due to the passage of a State or Federal law, the City/Town agrees to implement the change in a timely manner.</a:t>
            </a:r>
            <a:endParaRPr lang="en-US" dirty="0"/>
          </a:p>
        </p:txBody>
      </p:sp>
    </p:spTree>
    <p:extLst>
      <p:ext uri="{BB962C8B-B14F-4D97-AF65-F5344CB8AC3E}">
        <p14:creationId xmlns:p14="http://schemas.microsoft.com/office/powerpoint/2010/main" val="3226828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r>
              <a:rPr lang="en-US" dirty="0" smtClean="0"/>
              <a:t>New Process is effective April 1, 2014</a:t>
            </a:r>
          </a:p>
          <a:p>
            <a:endParaRPr lang="en-US" dirty="0" smtClean="0"/>
          </a:p>
          <a:p>
            <a:r>
              <a:rPr lang="en-US" dirty="0" smtClean="0"/>
              <a:t>Published in the March 2014 Cities and Towns Bulletin, pages 7 and 8</a:t>
            </a:r>
          </a:p>
          <a:p>
            <a:endParaRPr lang="en-US" dirty="0" smtClean="0"/>
          </a:p>
          <a:p>
            <a:r>
              <a:rPr lang="en-US" dirty="0" smtClean="0"/>
              <a:t>Changes Pages 42-1 in the Cities and Towns Manual.</a:t>
            </a:r>
            <a:endParaRPr lang="en-US" dirty="0"/>
          </a:p>
        </p:txBody>
      </p:sp>
    </p:spTree>
    <p:extLst>
      <p:ext uri="{BB962C8B-B14F-4D97-AF65-F5344CB8AC3E}">
        <p14:creationId xmlns:p14="http://schemas.microsoft.com/office/powerpoint/2010/main" val="3860720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Have Form Approvals?</a:t>
            </a:r>
            <a:endParaRPr lang="en-US" dirty="0"/>
          </a:p>
        </p:txBody>
      </p:sp>
      <p:sp>
        <p:nvSpPr>
          <p:cNvPr id="3" name="Content Placeholder 2"/>
          <p:cNvSpPr>
            <a:spLocks noGrp="1"/>
          </p:cNvSpPr>
          <p:nvPr>
            <p:ph idx="1"/>
          </p:nvPr>
        </p:nvSpPr>
        <p:spPr/>
        <p:txBody>
          <a:bodyPr>
            <a:normAutofit lnSpcReduction="10000"/>
          </a:bodyPr>
          <a:lstStyle/>
          <a:p>
            <a:r>
              <a:rPr lang="en-US" dirty="0" smtClean="0"/>
              <a:t>IC 5-11-1-2 requires State Board of Accounts to prescribe and install a system of accounting and reporting which is uniform for every public office and every public account of the same class.</a:t>
            </a:r>
          </a:p>
          <a:p>
            <a:pPr marL="0" indent="0">
              <a:buNone/>
            </a:pPr>
            <a:endParaRPr lang="en-US" dirty="0"/>
          </a:p>
          <a:p>
            <a:r>
              <a:rPr lang="en-US" dirty="0" smtClean="0"/>
              <a:t>The system must contain written standards that an entity subject to audit must observe </a:t>
            </a:r>
          </a:p>
          <a:p>
            <a:pPr marL="0" indent="0" algn="ctr">
              <a:buNone/>
            </a:pPr>
            <a:r>
              <a:rPr lang="en-US" dirty="0" smtClean="0"/>
              <a:t>(Uniform Compliance Guidelines)</a:t>
            </a:r>
            <a:endParaRPr lang="en-US" dirty="0"/>
          </a:p>
        </p:txBody>
      </p:sp>
    </p:spTree>
    <p:extLst>
      <p:ext uri="{BB962C8B-B14F-4D97-AF65-F5344CB8AC3E}">
        <p14:creationId xmlns:p14="http://schemas.microsoft.com/office/powerpoint/2010/main" val="2487219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Approve Accounting Systems</a:t>
            </a:r>
            <a:endParaRPr lang="en-US" dirty="0"/>
          </a:p>
        </p:txBody>
      </p:sp>
      <p:sp>
        <p:nvSpPr>
          <p:cNvPr id="3" name="Content Placeholder 2"/>
          <p:cNvSpPr>
            <a:spLocks noGrp="1"/>
          </p:cNvSpPr>
          <p:nvPr>
            <p:ph idx="1"/>
          </p:nvPr>
        </p:nvSpPr>
        <p:spPr/>
        <p:txBody>
          <a:bodyPr/>
          <a:lstStyle/>
          <a:p>
            <a:endParaRPr lang="en-US" dirty="0" smtClean="0"/>
          </a:p>
          <a:p>
            <a:r>
              <a:rPr lang="en-US" dirty="0" smtClean="0"/>
              <a:t>Prescribed Forms</a:t>
            </a:r>
          </a:p>
          <a:p>
            <a:pPr lvl="1"/>
            <a:r>
              <a:rPr lang="en-US" dirty="0" smtClean="0"/>
              <a:t>General Forms</a:t>
            </a:r>
          </a:p>
          <a:p>
            <a:pPr lvl="1"/>
            <a:r>
              <a:rPr lang="en-US" dirty="0" smtClean="0"/>
              <a:t>City and Town Forms</a:t>
            </a:r>
          </a:p>
          <a:p>
            <a:pPr lvl="1"/>
            <a:endParaRPr lang="en-US" dirty="0"/>
          </a:p>
          <a:p>
            <a:r>
              <a:rPr lang="en-US" dirty="0" smtClean="0"/>
              <a:t>Uniform Compliance Guidelines</a:t>
            </a:r>
            <a:endParaRPr lang="en-US" dirty="0"/>
          </a:p>
        </p:txBody>
      </p:sp>
    </p:spTree>
    <p:extLst>
      <p:ext uri="{BB962C8B-B14F-4D97-AF65-F5344CB8AC3E}">
        <p14:creationId xmlns:p14="http://schemas.microsoft.com/office/powerpoint/2010/main" val="2454674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Forms Approved Previously</a:t>
            </a:r>
            <a:endParaRPr lang="en-US" dirty="0"/>
          </a:p>
        </p:txBody>
      </p:sp>
      <p:sp>
        <p:nvSpPr>
          <p:cNvPr id="3" name="Content Placeholder 2"/>
          <p:cNvSpPr>
            <a:spLocks noGrp="1"/>
          </p:cNvSpPr>
          <p:nvPr>
            <p:ph idx="1"/>
          </p:nvPr>
        </p:nvSpPr>
        <p:spPr/>
        <p:txBody>
          <a:bodyPr/>
          <a:lstStyle/>
          <a:p>
            <a:r>
              <a:rPr lang="en-US" dirty="0" smtClean="0"/>
              <a:t>All forms previously approved by State Board of Accounts either by:</a:t>
            </a:r>
          </a:p>
          <a:p>
            <a:pPr lvl="1"/>
            <a:r>
              <a:rPr lang="en-US" dirty="0" smtClean="0"/>
              <a:t>Form Approval letter from SBOA; or</a:t>
            </a:r>
          </a:p>
          <a:p>
            <a:pPr lvl="1"/>
            <a:r>
              <a:rPr lang="en-US" dirty="0" smtClean="0"/>
              <a:t>Resolution of the City or Town </a:t>
            </a:r>
          </a:p>
          <a:p>
            <a:pPr marL="0" indent="0">
              <a:buNone/>
            </a:pPr>
            <a:r>
              <a:rPr lang="en-US" dirty="0" smtClean="0"/>
              <a:t>remain approved for use by the city or town under the conditions in the original approval.  No further action by a city or town is needed. </a:t>
            </a:r>
          </a:p>
          <a:p>
            <a:pPr marL="0" indent="0">
              <a:buNone/>
            </a:pPr>
            <a:endParaRPr lang="en-US" dirty="0"/>
          </a:p>
        </p:txBody>
      </p:sp>
    </p:spTree>
    <p:extLst>
      <p:ext uri="{BB962C8B-B14F-4D97-AF65-F5344CB8AC3E}">
        <p14:creationId xmlns:p14="http://schemas.microsoft.com/office/powerpoint/2010/main" val="4288129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Exact Replicas</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An exact replica of a prescribed form is the equivalent of the prescribed form and requires no action for a city or town to install the form.</a:t>
            </a:r>
            <a:endParaRPr lang="en-US" dirty="0"/>
          </a:p>
        </p:txBody>
      </p:sp>
    </p:spTree>
    <p:extLst>
      <p:ext uri="{BB962C8B-B14F-4D97-AF65-F5344CB8AC3E}">
        <p14:creationId xmlns:p14="http://schemas.microsoft.com/office/powerpoint/2010/main" val="361963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Forms Used In Lieu of Prescribed Forms</a:t>
            </a:r>
            <a:endParaRPr lang="en-US" dirty="0"/>
          </a:p>
        </p:txBody>
      </p:sp>
      <p:sp>
        <p:nvSpPr>
          <p:cNvPr id="3" name="Content Placeholder 2"/>
          <p:cNvSpPr>
            <a:spLocks noGrp="1"/>
          </p:cNvSpPr>
          <p:nvPr>
            <p:ph idx="1"/>
          </p:nvPr>
        </p:nvSpPr>
        <p:spPr>
          <a:xfrm>
            <a:off x="457200" y="1600200"/>
            <a:ext cx="8229600" cy="4953000"/>
          </a:xfrm>
        </p:spPr>
        <p:txBody>
          <a:bodyPr>
            <a:normAutofit fontScale="92500" lnSpcReduction="10000"/>
          </a:bodyPr>
          <a:lstStyle/>
          <a:p>
            <a:r>
              <a:rPr lang="en-US" dirty="0" smtClean="0"/>
              <a:t>By installing other forms a city or town agrees to comply with the form approval conditions.</a:t>
            </a:r>
          </a:p>
          <a:p>
            <a:r>
              <a:rPr lang="en-US" dirty="0" smtClean="0"/>
              <a:t>City or town officials remain responsible to make sure the system and forms installed: </a:t>
            </a:r>
          </a:p>
          <a:p>
            <a:pPr lvl="1"/>
            <a:r>
              <a:rPr lang="en-US" dirty="0" smtClean="0"/>
              <a:t>Meet the IT services controls, Chapter 7, Section B, beginning on page 52-1</a:t>
            </a:r>
          </a:p>
          <a:p>
            <a:pPr lvl="1"/>
            <a:r>
              <a:rPr lang="en-US" dirty="0" smtClean="0"/>
              <a:t>Along with manual processes, provide adequate internal controls over financial information, safeguarding of assets, and compliance with laws and regulations.</a:t>
            </a:r>
          </a:p>
          <a:p>
            <a:pPr lvl="1"/>
            <a:r>
              <a:rPr lang="en-US" dirty="0" smtClean="0"/>
              <a:t>Comply with record retention and public access laws.</a:t>
            </a:r>
            <a:endParaRPr lang="en-US" dirty="0"/>
          </a:p>
        </p:txBody>
      </p:sp>
    </p:spTree>
    <p:extLst>
      <p:ext uri="{BB962C8B-B14F-4D97-AF65-F5344CB8AC3E}">
        <p14:creationId xmlns:p14="http://schemas.microsoft.com/office/powerpoint/2010/main" val="4157347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 Approval Conditions</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Forms and systems installed are subject to review and / or recommendations during audits of a city or town to ensure compliance with current statutes and Uniform Compliance Guidelines.</a:t>
            </a:r>
          </a:p>
          <a:p>
            <a:pPr marL="514350" indent="-514350">
              <a:buFont typeface="+mj-lt"/>
              <a:buAutoNum type="arabicPeriod"/>
            </a:pPr>
            <a:r>
              <a:rPr lang="en-US" dirty="0" smtClean="0"/>
              <a:t>Maintain all other prescribed forms not otherwise covered by an approval.</a:t>
            </a:r>
            <a:endParaRPr lang="en-US" dirty="0"/>
          </a:p>
        </p:txBody>
      </p:sp>
    </p:spTree>
    <p:extLst>
      <p:ext uri="{BB962C8B-B14F-4D97-AF65-F5344CB8AC3E}">
        <p14:creationId xmlns:p14="http://schemas.microsoft.com/office/powerpoint/2010/main" val="356694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Form Approval Conditions (Continued)</a:t>
            </a:r>
            <a:endParaRPr lang="en-US"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startAt="3"/>
            </a:pPr>
            <a:r>
              <a:rPr lang="en-US" dirty="0" smtClean="0"/>
              <a:t>All transactions must be recorded and accessible upon proper request.  Transactions can be maintained electronically, with proper backups, microfilmed, or printed hardcopy.</a:t>
            </a:r>
          </a:p>
          <a:p>
            <a:pPr marL="514350" indent="-514350">
              <a:buFont typeface="+mj-lt"/>
              <a:buAutoNum type="arabicPeriod" startAt="3"/>
            </a:pPr>
            <a:r>
              <a:rPr lang="en-US" dirty="0" smtClean="0"/>
              <a:t>The ability must not exist to change data after it is posted.  If an error is discovered after the entry has been posted, then a separate correcting entry must be made.  Both the correcting entry and the original entry must be maintained.</a:t>
            </a:r>
            <a:endParaRPr lang="en-US" dirty="0"/>
          </a:p>
        </p:txBody>
      </p:sp>
    </p:spTree>
    <p:extLst>
      <p:ext uri="{BB962C8B-B14F-4D97-AF65-F5344CB8AC3E}">
        <p14:creationId xmlns:p14="http://schemas.microsoft.com/office/powerpoint/2010/main" val="7566383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385</TotalTime>
  <Words>736</Words>
  <Application>Microsoft Office PowerPoint</Application>
  <PresentationFormat>On-screen Show (4:3)</PresentationFormat>
  <Paragraphs>52</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New Form Approval Process</vt:lpstr>
      <vt:lpstr>Background</vt:lpstr>
      <vt:lpstr>Why Have Form Approvals?</vt:lpstr>
      <vt:lpstr>Approve Accounting Systems</vt:lpstr>
      <vt:lpstr>Forms Approved Previously</vt:lpstr>
      <vt:lpstr>Exact Replicas</vt:lpstr>
      <vt:lpstr>Other Forms Used In Lieu of Prescribed Forms</vt:lpstr>
      <vt:lpstr>Form Approval Conditions</vt:lpstr>
      <vt:lpstr>Form Approval Conditions (Continued)</vt:lpstr>
      <vt:lpstr>Form Approval Conditions (Continued)</vt:lpstr>
      <vt:lpstr>Form Approval Conditions (Continued)</vt:lpstr>
      <vt:lpstr>Form Approval Conditions (Continued)</vt:lpstr>
      <vt:lpstr>Form Approval Conditions (Continued)</vt:lpstr>
      <vt:lpstr>Form Approval Conditions (Continued)</vt:lpstr>
    </vt:vector>
  </TitlesOfParts>
  <Company>State of Indiana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Form Approval</dc:title>
  <dc:creator>tawhite</dc:creator>
  <cp:lastModifiedBy>Caldwell, Todd</cp:lastModifiedBy>
  <cp:revision>16</cp:revision>
  <cp:lastPrinted>2014-05-27T17:50:59Z</cp:lastPrinted>
  <dcterms:created xsi:type="dcterms:W3CDTF">2014-03-26T15:29:57Z</dcterms:created>
  <dcterms:modified xsi:type="dcterms:W3CDTF">2014-09-30T14:01:59Z</dcterms:modified>
</cp:coreProperties>
</file>